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napVertSplitter="1" vertBarState="minimized" horzBarState="maximized">
    <p:restoredLeft sz="34587" autoAdjust="0"/>
    <p:restoredTop sz="86380" autoAdjust="0"/>
  </p:normalViewPr>
  <p:slideViewPr>
    <p:cSldViewPr snapToGrid="0">
      <p:cViewPr>
        <p:scale>
          <a:sx n="66" d="100"/>
          <a:sy n="66" d="100"/>
        </p:scale>
        <p:origin x="-1500" y="-258"/>
      </p:cViewPr>
      <p:guideLst>
        <p:guide orient="horz" pos="2160"/>
        <p:guide pos="3840"/>
      </p:guideLst>
    </p:cSldViewPr>
  </p:slideViewPr>
  <p:outlineViewPr>
    <p:cViewPr>
      <p:scale>
        <a:sx n="33" d="100"/>
        <a:sy n="33" d="100"/>
      </p:scale>
      <p:origin x="330" y="8865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systems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Shell</a:t>
            </a:r>
            <a:endParaRPr lang="en-US" dirty="0"/>
          </a:p>
          <a:p>
            <a:r>
              <a:rPr lang="en-US" dirty="0" smtClean="0"/>
              <a:t>By: Francisco, Jose V, and Pedro.</a:t>
            </a:r>
            <a:endParaRPr lang="en-US" dirty="0"/>
          </a:p>
        </p:txBody>
      </p:sp>
    </p:spTree>
    <p:extLst>
      <p:ext uri="{BB962C8B-B14F-4D97-AF65-F5344CB8AC3E}">
        <p14:creationId xmlns:p14="http://schemas.microsoft.com/office/powerpoint/2010/main" xmlns="" val="4156437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building shell is anything or all the components that separate the interior things with the exterior environment. This can include walls, windows, and anything that may be added to the shell. </a:t>
            </a:r>
          </a:p>
          <a:p>
            <a:r>
              <a:rPr lang="en-US" dirty="0" smtClean="0"/>
              <a:t>Purpose: To make a safe and durable system that will prevent anything from the outside environment to enter the inside of a home.</a:t>
            </a:r>
            <a:endParaRPr lang="en-US" dirty="0"/>
          </a:p>
          <a:p>
            <a:r>
              <a:rPr lang="en-US" dirty="0" smtClean="0"/>
              <a:t>Materials: Drywall</a:t>
            </a:r>
            <a:r>
              <a:rPr lang="en-US" dirty="0"/>
              <a:t>, brick, wood, insulation, metals, and other materials. </a:t>
            </a:r>
          </a:p>
          <a:p>
            <a:r>
              <a:rPr lang="en-US" dirty="0" smtClean="0"/>
              <a:t>Parts:</a:t>
            </a:r>
          </a:p>
          <a:p>
            <a:pPr lvl="1"/>
            <a:r>
              <a:rPr lang="en-US" dirty="0" smtClean="0"/>
              <a:t>Walls</a:t>
            </a:r>
          </a:p>
          <a:p>
            <a:pPr lvl="1"/>
            <a:r>
              <a:rPr lang="en-US" dirty="0" smtClean="0"/>
              <a:t>Windows</a:t>
            </a:r>
          </a:p>
          <a:p>
            <a:pPr lvl="1"/>
            <a:r>
              <a:rPr lang="en-US" dirty="0" smtClean="0"/>
              <a:t>Doors</a:t>
            </a:r>
          </a:p>
          <a:p>
            <a:pPr lvl="1"/>
            <a:r>
              <a:rPr lang="en-US" dirty="0" smtClean="0"/>
              <a:t>Roofing</a:t>
            </a:r>
          </a:p>
          <a:p>
            <a:pPr lvl="1"/>
            <a:r>
              <a:rPr lang="en-US" dirty="0" smtClean="0"/>
              <a:t>Footers</a:t>
            </a:r>
          </a:p>
          <a:p>
            <a:pPr lvl="1"/>
            <a:r>
              <a:rPr lang="en-US" dirty="0" smtClean="0"/>
              <a:t>Foundations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02880" y="3992880"/>
            <a:ext cx="4389120" cy="2865120"/>
          </a:xfrm>
          <a:prstGeom prst="rect">
            <a:avLst/>
          </a:prstGeom>
        </p:spPr>
      </p:pic>
    </p:spTree>
    <p:extLst>
      <p:ext uri="{BB962C8B-B14F-4D97-AF65-F5344CB8AC3E}">
        <p14:creationId xmlns:p14="http://schemas.microsoft.com/office/powerpoint/2010/main" xmlns="" val="282960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3" y="749859"/>
            <a:ext cx="8610600" cy="1293028"/>
          </a:xfrm>
        </p:spPr>
        <p:txBody>
          <a:bodyPr/>
          <a:lstStyle/>
          <a:p>
            <a:r>
              <a:rPr lang="en-US" dirty="0" smtClean="0"/>
              <a:t>Cost of a shell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Cost is determined by the size an the region in which it’s in.</a:t>
            </a:r>
          </a:p>
          <a:p>
            <a:r>
              <a:rPr lang="en-US" dirty="0" smtClean="0"/>
              <a:t>Commercial:</a:t>
            </a:r>
          </a:p>
          <a:p>
            <a:pPr lvl="1"/>
            <a:r>
              <a:rPr lang="en-US" dirty="0" smtClean="0"/>
              <a:t>NY: $215 </a:t>
            </a:r>
          </a:p>
          <a:p>
            <a:pPr lvl="1"/>
            <a:r>
              <a:rPr lang="en-US" dirty="0" smtClean="0"/>
              <a:t>LA: $176.24</a:t>
            </a:r>
          </a:p>
          <a:p>
            <a:pPr lvl="1"/>
            <a:r>
              <a:rPr lang="en-US" dirty="0" smtClean="0"/>
              <a:t>TX: $139.50  </a:t>
            </a:r>
          </a:p>
          <a:p>
            <a:r>
              <a:rPr lang="en-US" dirty="0" smtClean="0"/>
              <a:t>Convenience stores:</a:t>
            </a:r>
          </a:p>
          <a:p>
            <a:pPr lvl="1"/>
            <a:r>
              <a:rPr lang="en-US" dirty="0" smtClean="0"/>
              <a:t>NY: $128</a:t>
            </a:r>
          </a:p>
          <a:p>
            <a:pPr lvl="1"/>
            <a:r>
              <a:rPr lang="en-US" dirty="0" smtClean="0"/>
              <a:t>LA: $105.61</a:t>
            </a:r>
          </a:p>
          <a:p>
            <a:pPr lvl="1"/>
            <a:r>
              <a:rPr lang="en-US" dirty="0" smtClean="0"/>
              <a:t>TX: $83.59</a:t>
            </a:r>
          </a:p>
          <a:p>
            <a:r>
              <a:rPr lang="en-US" dirty="0" smtClean="0"/>
              <a:t>Fast food restaurants:</a:t>
            </a:r>
          </a:p>
          <a:p>
            <a:pPr lvl="1"/>
            <a:r>
              <a:rPr lang="en-US" dirty="0" smtClean="0"/>
              <a:t>NY: $254</a:t>
            </a:r>
          </a:p>
          <a:p>
            <a:pPr lvl="1"/>
            <a:r>
              <a:rPr lang="en-US" dirty="0" smtClean="0"/>
              <a:t>LA: $208.30</a:t>
            </a:r>
          </a:p>
          <a:p>
            <a:pPr lvl="1"/>
            <a:r>
              <a:rPr lang="en-US" dirty="0" smtClean="0"/>
              <a:t>TX: $120.35</a:t>
            </a:r>
          </a:p>
        </p:txBody>
      </p:sp>
      <p:pic>
        <p:nvPicPr>
          <p:cNvPr id="4100" name="Picture 4" descr="http://www.officialpsds.com/images/thumbs/Bling-Bling-Money-Sign-psd58812.png"/>
          <p:cNvPicPr>
            <a:picLocks noChangeAspect="1" noChangeArrowheads="1"/>
          </p:cNvPicPr>
          <p:nvPr/>
        </p:nvPicPr>
        <p:blipFill>
          <a:blip r:embed="rId2"/>
          <a:srcRect/>
          <a:stretch>
            <a:fillRect/>
          </a:stretch>
        </p:blipFill>
        <p:spPr bwMode="auto">
          <a:xfrm>
            <a:off x="6179003" y="2728686"/>
            <a:ext cx="2533650" cy="3810000"/>
          </a:xfrm>
          <a:prstGeom prst="rect">
            <a:avLst/>
          </a:prstGeom>
          <a:noFill/>
        </p:spPr>
      </p:pic>
    </p:spTree>
    <p:extLst>
      <p:ext uri="{BB962C8B-B14F-4D97-AF65-F5344CB8AC3E}">
        <p14:creationId xmlns:p14="http://schemas.microsoft.com/office/powerpoint/2010/main" xmlns="" val="280455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constructed shells</a:t>
            </a:r>
            <a:endParaRPr lang="en-US" dirty="0"/>
          </a:p>
        </p:txBody>
      </p:sp>
      <p:sp>
        <p:nvSpPr>
          <p:cNvPr id="3" name="Content Placeholder 2"/>
          <p:cNvSpPr>
            <a:spLocks noGrp="1"/>
          </p:cNvSpPr>
          <p:nvPr>
            <p:ph idx="1"/>
          </p:nvPr>
        </p:nvSpPr>
        <p:spPr/>
        <p:txBody>
          <a:bodyPr>
            <a:normAutofit/>
          </a:bodyPr>
          <a:lstStyle/>
          <a:p>
            <a:r>
              <a:rPr lang="en-US" dirty="0" smtClean="0"/>
              <a:t>A building shell is often categorized as open or </a:t>
            </a:r>
            <a:r>
              <a:rPr lang="en-US" dirty="0" smtClean="0"/>
              <a:t>closed</a:t>
            </a:r>
          </a:p>
          <a:p>
            <a:r>
              <a:rPr lang="en-US" dirty="0" smtClean="0"/>
              <a:t>  Older buildings </a:t>
            </a:r>
            <a:r>
              <a:rPr lang="en-US" dirty="0" smtClean="0"/>
              <a:t>will generally have an open shell, which means they are loosely constructed. </a:t>
            </a:r>
          </a:p>
          <a:p>
            <a:pPr lvl="1"/>
            <a:r>
              <a:rPr lang="en-US" dirty="0" smtClean="0"/>
              <a:t>means </a:t>
            </a:r>
            <a:r>
              <a:rPr lang="en-US" dirty="0" smtClean="0"/>
              <a:t>that wind, moisture, and pests can enter and exit the building through cracks and other openings in the shell. </a:t>
            </a:r>
            <a:endParaRPr lang="en-US" dirty="0" smtClean="0"/>
          </a:p>
          <a:p>
            <a:pPr lvl="1"/>
            <a:r>
              <a:rPr lang="en-US" dirty="0" smtClean="0"/>
              <a:t> </a:t>
            </a:r>
            <a:r>
              <a:rPr lang="en-US" dirty="0" smtClean="0"/>
              <a:t>Loosely constructed buildings allow more air to enter and </a:t>
            </a:r>
            <a:r>
              <a:rPr lang="en-US" dirty="0" smtClean="0"/>
              <a:t>escape</a:t>
            </a:r>
          </a:p>
          <a:p>
            <a:pPr lvl="2"/>
            <a:r>
              <a:rPr lang="en-US" dirty="0" smtClean="0"/>
              <a:t> means </a:t>
            </a:r>
            <a:r>
              <a:rPr lang="en-US" dirty="0" smtClean="0"/>
              <a:t>that fresh air is always passing into the space. </a:t>
            </a:r>
            <a:r>
              <a:rPr lang="en-US" dirty="0" smtClean="0"/>
              <a:t>So, </a:t>
            </a:r>
            <a:r>
              <a:rPr lang="en-US" dirty="0" smtClean="0"/>
              <a:t>conditioned air is able to freely </a:t>
            </a:r>
            <a:r>
              <a:rPr lang="en-US" dirty="0" smtClean="0"/>
              <a:t>exit</a:t>
            </a:r>
          </a:p>
          <a:p>
            <a:pPr lvl="2"/>
            <a:r>
              <a:rPr lang="en-US" dirty="0" smtClean="0"/>
              <a:t> </a:t>
            </a:r>
            <a:r>
              <a:rPr lang="en-US" dirty="0" smtClean="0"/>
              <a:t>which results in poor energy efficiency and higher utility bills</a:t>
            </a:r>
            <a:r>
              <a:rPr lang="en-US" dirty="0" smtClean="0"/>
              <a:t>.</a:t>
            </a:r>
            <a:endParaRPr lang="en-US" dirty="0"/>
          </a:p>
        </p:txBody>
      </p:sp>
      <p:pic>
        <p:nvPicPr>
          <p:cNvPr id="2050" name="Picture 2" descr="https://tse3.mm.bing.net/th?id=OIP.M5d23424367d30ffd2ba7b35bc8045250o0&amp;pid=15.1&amp;P=0&amp;w=210&amp;h=158"/>
          <p:cNvPicPr>
            <a:picLocks noChangeAspect="1" noChangeArrowheads="1"/>
          </p:cNvPicPr>
          <p:nvPr/>
        </p:nvPicPr>
        <p:blipFill>
          <a:blip r:embed="rId2"/>
          <a:srcRect/>
          <a:stretch>
            <a:fillRect/>
          </a:stretch>
        </p:blipFill>
        <p:spPr bwMode="auto">
          <a:xfrm>
            <a:off x="8636001" y="4511097"/>
            <a:ext cx="3556000" cy="23469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 constructed shells</a:t>
            </a:r>
            <a:endParaRPr lang="en-US" dirty="0"/>
          </a:p>
        </p:txBody>
      </p:sp>
      <p:sp>
        <p:nvSpPr>
          <p:cNvPr id="3" name="Content Placeholder 2"/>
          <p:cNvSpPr>
            <a:spLocks noGrp="1"/>
          </p:cNvSpPr>
          <p:nvPr>
            <p:ph idx="1"/>
          </p:nvPr>
        </p:nvSpPr>
        <p:spPr/>
        <p:txBody>
          <a:bodyPr>
            <a:normAutofit/>
          </a:bodyPr>
          <a:lstStyle/>
          <a:p>
            <a:r>
              <a:rPr lang="en-US" sz="2400" dirty="0" smtClean="0"/>
              <a:t>Modern buildings are typically constructed more tightly, or closed. </a:t>
            </a:r>
          </a:p>
          <a:p>
            <a:pPr lvl="1"/>
            <a:r>
              <a:rPr lang="en-US" sz="2400" dirty="0" smtClean="0"/>
              <a:t>making it easier to control interior conditions.</a:t>
            </a:r>
          </a:p>
          <a:p>
            <a:r>
              <a:rPr lang="en-US" sz="2400" dirty="0" smtClean="0"/>
              <a:t>Both </a:t>
            </a:r>
            <a:r>
              <a:rPr lang="en-US" sz="2400" dirty="0" smtClean="0"/>
              <a:t>tight and loose building shells require a careful balance between energy efficiency and air quality</a:t>
            </a:r>
            <a:r>
              <a:rPr lang="en-US" sz="2400" dirty="0" smtClean="0"/>
              <a:t>.</a:t>
            </a:r>
          </a:p>
          <a:p>
            <a:r>
              <a:rPr lang="en-US" sz="2400" dirty="0" smtClean="0"/>
              <a:t> </a:t>
            </a:r>
            <a:r>
              <a:rPr lang="en-US" sz="2400" dirty="0" smtClean="0"/>
              <a:t>Tight buildings let less air escape, </a:t>
            </a:r>
            <a:endParaRPr lang="en-US" sz="2400" dirty="0" smtClean="0"/>
          </a:p>
          <a:p>
            <a:pPr lvl="1"/>
            <a:r>
              <a:rPr lang="en-US" sz="2400" dirty="0" smtClean="0"/>
              <a:t>making </a:t>
            </a:r>
            <a:r>
              <a:rPr lang="en-US" sz="2400" dirty="0" smtClean="0"/>
              <a:t>them cheaper to heat or </a:t>
            </a:r>
            <a:r>
              <a:rPr lang="en-US" sz="2400" dirty="0" smtClean="0"/>
              <a:t>cool, </a:t>
            </a:r>
            <a:r>
              <a:rPr lang="en-US" sz="2400" dirty="0" smtClean="0"/>
              <a:t>fresh air has a harder time getting through a tight </a:t>
            </a:r>
            <a:r>
              <a:rPr lang="en-US" sz="2400" dirty="0" smtClean="0"/>
              <a:t>shell</a:t>
            </a:r>
            <a:r>
              <a:rPr lang="en-US" sz="2400" dirty="0" smtClean="0"/>
              <a:t> =</a:t>
            </a:r>
            <a:r>
              <a:rPr lang="en-US" sz="2400" dirty="0" smtClean="0"/>
              <a:t>in </a:t>
            </a:r>
            <a:r>
              <a:rPr lang="en-US" sz="2400" dirty="0" smtClean="0"/>
              <a:t>poor indoor air quality. </a:t>
            </a:r>
            <a:endParaRPr lang="en-US" sz="2400" dirty="0"/>
          </a:p>
        </p:txBody>
      </p:sp>
      <p:pic>
        <p:nvPicPr>
          <p:cNvPr id="1026" name="Picture 2" descr="https://tse3.mm.bing.net/th?id=OIP.M89b2f36abbb1bc82e8b2cfd3a1bcb081o0&amp;pid=15.1&amp;P=0&amp;w=179&amp;h=155"/>
          <p:cNvPicPr>
            <a:picLocks noChangeAspect="1" noChangeArrowheads="1"/>
          </p:cNvPicPr>
          <p:nvPr/>
        </p:nvPicPr>
        <p:blipFill>
          <a:blip r:embed="rId2"/>
          <a:srcRect/>
          <a:stretch>
            <a:fillRect/>
          </a:stretch>
        </p:blipFill>
        <p:spPr bwMode="auto">
          <a:xfrm>
            <a:off x="8331201" y="4920343"/>
            <a:ext cx="3860800" cy="193765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Green Solutions</a:t>
            </a:r>
            <a:endParaRPr lang="es-MX" dirty="0"/>
          </a:p>
        </p:txBody>
      </p:sp>
      <p:sp>
        <p:nvSpPr>
          <p:cNvPr id="3" name="Content Placeholder 2"/>
          <p:cNvSpPr>
            <a:spLocks noGrp="1"/>
          </p:cNvSpPr>
          <p:nvPr>
            <p:ph idx="1"/>
          </p:nvPr>
        </p:nvSpPr>
        <p:spPr/>
        <p:txBody>
          <a:bodyPr/>
          <a:lstStyle/>
          <a:p>
            <a:r>
              <a:rPr lang="es-MX" dirty="0" smtClean="0"/>
              <a:t>Insulation </a:t>
            </a:r>
            <a:r>
              <a:rPr lang="en-US" dirty="0" smtClean="0"/>
              <a:t>Options</a:t>
            </a:r>
            <a:r>
              <a:rPr lang="es-MX" dirty="0" smtClean="0"/>
              <a:t>:</a:t>
            </a:r>
          </a:p>
          <a:p>
            <a:pPr lvl="1"/>
            <a:r>
              <a:rPr lang="en-US" dirty="0" smtClean="0"/>
              <a:t>Cellulose</a:t>
            </a:r>
            <a:r>
              <a:rPr lang="es-MX" dirty="0" smtClean="0"/>
              <a:t> Insulation-</a:t>
            </a:r>
          </a:p>
          <a:p>
            <a:pPr lvl="2"/>
            <a:r>
              <a:rPr lang="es-MX" dirty="0" smtClean="0"/>
              <a:t>Pros: </a:t>
            </a:r>
          </a:p>
          <a:p>
            <a:pPr lvl="3"/>
            <a:r>
              <a:rPr lang="es-MX" dirty="0" smtClean="0"/>
              <a:t>Requires up to 30 times less </a:t>
            </a:r>
            <a:r>
              <a:rPr lang="en-US" dirty="0" smtClean="0"/>
              <a:t>energy</a:t>
            </a:r>
            <a:r>
              <a:rPr lang="es-MX" dirty="0" smtClean="0"/>
              <a:t> to </a:t>
            </a:r>
            <a:r>
              <a:rPr lang="en-US" dirty="0" smtClean="0"/>
              <a:t>make</a:t>
            </a:r>
            <a:r>
              <a:rPr lang="es-MX" dirty="0" smtClean="0"/>
              <a:t> than fiberglass and mineral wool. </a:t>
            </a:r>
          </a:p>
          <a:p>
            <a:pPr lvl="3"/>
            <a:r>
              <a:rPr lang="es-MX" dirty="0" smtClean="0"/>
              <a:t>At </a:t>
            </a:r>
            <a:r>
              <a:rPr lang="en-US" dirty="0" smtClean="0"/>
              <a:t>least</a:t>
            </a:r>
            <a:r>
              <a:rPr lang="es-MX" dirty="0" smtClean="0"/>
              <a:t> 75% post- consumer recycled  content (newspaper).</a:t>
            </a:r>
          </a:p>
          <a:p>
            <a:pPr lvl="3"/>
            <a:r>
              <a:rPr lang="en-US" dirty="0" smtClean="0"/>
              <a:t>No effect on indoor air quality (treated with nontoxic borate).</a:t>
            </a:r>
          </a:p>
          <a:p>
            <a:pPr lvl="2"/>
            <a:r>
              <a:rPr lang="en-US" dirty="0" smtClean="0"/>
              <a:t>Cons:</a:t>
            </a:r>
          </a:p>
          <a:p>
            <a:pPr lvl="3"/>
            <a:r>
              <a:rPr lang="en-US" dirty="0" smtClean="0"/>
              <a:t>Can absorb moisture, can settle (if blown in dry).</a:t>
            </a:r>
          </a:p>
          <a:p>
            <a:pPr lvl="3"/>
            <a:endParaRPr lang="en-US" dirty="0" smtClean="0"/>
          </a:p>
        </p:txBody>
      </p:sp>
      <p:pic>
        <p:nvPicPr>
          <p:cNvPr id="3074" name="Picture 2" descr="https://tse2.mm.bing.net/th?id=OIP.M2c0d7432b0531c0d714edeb30563bb3fo0&amp;pid=15.1&amp;P=0&amp;w=300&amp;h=300"/>
          <p:cNvPicPr>
            <a:picLocks noChangeAspect="1" noChangeArrowheads="1"/>
          </p:cNvPicPr>
          <p:nvPr/>
        </p:nvPicPr>
        <p:blipFill>
          <a:blip r:embed="rId2"/>
          <a:srcRect/>
          <a:stretch>
            <a:fillRect/>
          </a:stretch>
        </p:blipFill>
        <p:spPr bwMode="auto">
          <a:xfrm>
            <a:off x="7431314" y="4064000"/>
            <a:ext cx="4760686" cy="279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111</TotalTime>
  <Words>396</Words>
  <Application>Microsoft Office PowerPoint</Application>
  <PresentationFormat>Custom</PresentationFormat>
  <Paragraphs>50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Vapor Trail</vt:lpstr>
      <vt:lpstr>Building systems</vt:lpstr>
      <vt:lpstr>What is it?</vt:lpstr>
      <vt:lpstr>Cost of a shell</vt:lpstr>
      <vt:lpstr>Loose constructed shells</vt:lpstr>
      <vt:lpstr>Tight constructed shells</vt:lpstr>
      <vt:lpstr>Green Solutions</vt:lpstr>
    </vt:vector>
  </TitlesOfParts>
  <Company>Washoe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systems</dc:title>
  <dc:creator>Student3-Wooster</dc:creator>
  <cp:lastModifiedBy>OWNER</cp:lastModifiedBy>
  <cp:revision>12</cp:revision>
  <dcterms:created xsi:type="dcterms:W3CDTF">2016-12-05T16:03:57Z</dcterms:created>
  <dcterms:modified xsi:type="dcterms:W3CDTF">2016-12-06T00:49:12Z</dcterms:modified>
</cp:coreProperties>
</file>